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67" r:id="rId2"/>
    <p:sldId id="569" r:id="rId3"/>
    <p:sldId id="570" r:id="rId4"/>
    <p:sldId id="571" r:id="rId5"/>
    <p:sldId id="575" r:id="rId6"/>
    <p:sldId id="572" r:id="rId7"/>
    <p:sldId id="573" r:id="rId8"/>
    <p:sldId id="579" r:id="rId9"/>
    <p:sldId id="580" r:id="rId10"/>
    <p:sldId id="581" r:id="rId11"/>
    <p:sldId id="576" r:id="rId12"/>
    <p:sldId id="577" r:id="rId13"/>
    <p:sldId id="578" r:id="rId14"/>
    <p:sldId id="582" r:id="rId15"/>
    <p:sldId id="574" r:id="rId16"/>
    <p:sldId id="583" r:id="rId17"/>
    <p:sldId id="584" r:id="rId18"/>
    <p:sldId id="585" r:id="rId19"/>
    <p:sldId id="586" r:id="rId20"/>
    <p:sldId id="587" r:id="rId21"/>
    <p:sldId id="599" r:id="rId22"/>
    <p:sldId id="594" r:id="rId23"/>
    <p:sldId id="595" r:id="rId24"/>
    <p:sldId id="597" r:id="rId25"/>
    <p:sldId id="588" r:id="rId26"/>
    <p:sldId id="602" r:id="rId27"/>
    <p:sldId id="631" r:id="rId28"/>
    <p:sldId id="633" r:id="rId29"/>
    <p:sldId id="632" r:id="rId30"/>
    <p:sldId id="600" r:id="rId31"/>
    <p:sldId id="601" r:id="rId32"/>
    <p:sldId id="603" r:id="rId33"/>
    <p:sldId id="589" r:id="rId34"/>
    <p:sldId id="604" r:id="rId35"/>
    <p:sldId id="606" r:id="rId36"/>
    <p:sldId id="605" r:id="rId37"/>
    <p:sldId id="624" r:id="rId38"/>
    <p:sldId id="625" r:id="rId39"/>
    <p:sldId id="626" r:id="rId40"/>
    <p:sldId id="627" r:id="rId41"/>
    <p:sldId id="623" r:id="rId42"/>
    <p:sldId id="629" r:id="rId43"/>
    <p:sldId id="628" r:id="rId44"/>
    <p:sldId id="591" r:id="rId45"/>
    <p:sldId id="607" r:id="rId46"/>
    <p:sldId id="608" r:id="rId47"/>
    <p:sldId id="592" r:id="rId48"/>
    <p:sldId id="618" r:id="rId49"/>
    <p:sldId id="619" r:id="rId50"/>
    <p:sldId id="621" r:id="rId51"/>
    <p:sldId id="620" r:id="rId52"/>
    <p:sldId id="622" r:id="rId53"/>
    <p:sldId id="630" r:id="rId54"/>
    <p:sldId id="609" r:id="rId55"/>
    <p:sldId id="61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7"/>
    <p:restoredTop sz="84003"/>
  </p:normalViewPr>
  <p:slideViewPr>
    <p:cSldViewPr snapToGrid="0" snapToObjects="1">
      <p:cViewPr varScale="1">
        <p:scale>
          <a:sx n="123" d="100"/>
          <a:sy n="123" d="100"/>
        </p:scale>
        <p:origin x="10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1/2n makes this a quadratic</a:t>
            </a:r>
            <a:r>
              <a:rPr lang="en-US" baseline="0" dirty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1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1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volunteer</a:t>
            </a:r>
            <a:r>
              <a:rPr lang="en-US" baseline="0" dirty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/>
              <a:t>Neural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Simple MLPs can be constructed for logic functions like AND, OR, NAND </a:t>
            </a:r>
            <a:r>
              <a:rPr lang="mr-IN" dirty="0"/>
              <a:t>–</a:t>
            </a:r>
            <a:r>
              <a:rPr lang="en-US" dirty="0"/>
              <a:t> “neural circuitry”</a:t>
            </a:r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with MLPs</a:t>
            </a:r>
          </a:p>
          <a:p>
            <a:pPr lvl="1"/>
            <a:r>
              <a:rPr lang="en-US" dirty="0"/>
              <a:t>If our output is incorrect by some </a:t>
            </a:r>
            <a:r>
              <a:rPr lang="en-US" dirty="0" err="1"/>
              <a:t>Δ</a:t>
            </a:r>
            <a:r>
              <a:rPr lang="en-US" i="1" dirty="0" err="1"/>
              <a:t>output</a:t>
            </a:r>
            <a:endParaRPr lang="en-US" dirty="0"/>
          </a:p>
          <a:p>
            <a:pPr lvl="1"/>
            <a:r>
              <a:rPr lang="en-US" dirty="0"/>
              <a:t>Ideally we want to find a </a:t>
            </a:r>
            <a:r>
              <a:rPr lang="en-US" dirty="0" err="1"/>
              <a:t>Δ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this is hard.  Why?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Random internet image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Hint: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sigmoid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What if we had a smoother transition?</a:t>
            </a:r>
          </a:p>
          <a:p>
            <a:r>
              <a:rPr lang="en-US" dirty="0"/>
              <a:t>The sigmoid function</a:t>
            </a:r>
          </a:p>
          <a:p>
            <a:pPr lvl="1"/>
            <a:r>
              <a:rPr lang="en-US" dirty="0"/>
              <a:t>Outputs only values from 0 to 1</a:t>
            </a:r>
          </a:p>
          <a:p>
            <a:pPr lvl="1"/>
            <a:r>
              <a:rPr lang="en-US" dirty="0"/>
              <a:t>Monotonic, increasing, differentiable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 </a:t>
            </a:r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Sigmoid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Use the sigmoid as out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Sigmoid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negative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in the middle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varies smoothly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sigmoid neurons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This is a strictly ‘feed forward network’</a:t>
            </a:r>
          </a:p>
          <a:p>
            <a:pPr lvl="1"/>
            <a:r>
              <a:rPr lang="en-US" dirty="0"/>
              <a:t>Layers only propagate forward in the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allow loops</a:t>
            </a:r>
          </a:p>
          <a:p>
            <a:pPr lvl="1"/>
            <a:r>
              <a:rPr lang="en-US" dirty="0"/>
              <a:t>Loops allow for time delays</a:t>
            </a:r>
          </a:p>
          <a:p>
            <a:pPr lvl="1"/>
            <a:r>
              <a:rPr lang="en-US" dirty="0"/>
              <a:t>Can be used for sequence prediction</a:t>
            </a:r>
          </a:p>
          <a:p>
            <a:pPr lvl="2"/>
            <a:r>
              <a:rPr lang="en-US" dirty="0"/>
              <a:t>Not just in time</a:t>
            </a:r>
          </a:p>
          <a:p>
            <a:pPr lvl="2"/>
            <a:r>
              <a:rPr lang="en-US" dirty="0"/>
              <a:t>Protein / DNA sequence, i.e.</a:t>
            </a:r>
          </a:p>
          <a:p>
            <a:pPr lvl="2"/>
            <a:r>
              <a:rPr lang="en-US" dirty="0" err="1"/>
              <a:t>Heteropolymer</a:t>
            </a:r>
            <a:r>
              <a:rPr lang="en-US" dirty="0"/>
              <a:t> sequence</a:t>
            </a:r>
          </a:p>
          <a:p>
            <a:pPr lvl="2"/>
            <a:r>
              <a:rPr lang="en-US" dirty="0"/>
              <a:t>Structural states</a:t>
            </a:r>
          </a:p>
          <a:p>
            <a:pPr lvl="2"/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Elman network, </a:t>
            </a:r>
            <a:r>
              <a:rPr lang="en-US" dirty="0" err="1"/>
              <a:t>wikipedia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Input, hidden, output</a:t>
            </a:r>
          </a:p>
          <a:p>
            <a:pPr lvl="1"/>
            <a:r>
              <a:rPr lang="en-US" dirty="0"/>
              <a:t>How many input nodes do we need?</a:t>
            </a:r>
          </a:p>
          <a:p>
            <a:pPr lvl="2"/>
            <a:r>
              <a:rPr lang="en-US" dirty="0"/>
              <a:t>64 pixel by 64 pixel single channel input</a:t>
            </a:r>
          </a:p>
          <a:p>
            <a:pPr lvl="2"/>
            <a:r>
              <a:rPr lang="en-US" dirty="0"/>
              <a:t>64 pixel by 64 pixel multi-channel input</a:t>
            </a:r>
          </a:p>
          <a:p>
            <a:pPr lvl="1"/>
            <a:r>
              <a:rPr lang="en-US" dirty="0"/>
              <a:t>Hidden layer count?</a:t>
            </a:r>
          </a:p>
          <a:p>
            <a:pPr lvl="1"/>
            <a:r>
              <a:rPr lang="en-US" dirty="0"/>
              <a:t>Nodes per hidden layer?</a:t>
            </a:r>
          </a:p>
          <a:p>
            <a:pPr lvl="1"/>
            <a:r>
              <a:rPr lang="en-US" dirty="0"/>
              <a:t>Output nodes?</a:t>
            </a:r>
          </a:p>
          <a:p>
            <a:pPr lvl="2"/>
            <a:r>
              <a:rPr lang="en-US" dirty="0"/>
              <a:t>Structured or unstructured</a:t>
            </a:r>
          </a:p>
          <a:p>
            <a:pPr lvl="2"/>
            <a:r>
              <a:rPr lang="en-US" dirty="0"/>
              <a:t>Structured, semi-structured, unstructured</a:t>
            </a:r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Let’s define a </a:t>
            </a:r>
            <a:r>
              <a:rPr lang="en-US" i="1" dirty="0"/>
              <a:t>cost</a:t>
            </a:r>
            <a:r>
              <a:rPr lang="en-US" dirty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/>
              <a:t>Where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are the vectors of weights and biases collectively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is the number of training samples in set </a:t>
            </a:r>
            <a:r>
              <a:rPr lang="en-US" i="1" dirty="0"/>
              <a:t>x</a:t>
            </a:r>
            <a:endParaRPr lang="en-US" dirty="0"/>
          </a:p>
          <a:p>
            <a:pPr lvl="1"/>
            <a:r>
              <a:rPr lang="en-US" i="1" dirty="0"/>
              <a:t>a</a:t>
            </a:r>
            <a:r>
              <a:rPr lang="en-US" dirty="0"/>
              <a:t> is the vector of predictions from our network</a:t>
            </a:r>
          </a:p>
          <a:p>
            <a:pPr lvl="1"/>
            <a:r>
              <a:rPr lang="en-US" i="1" dirty="0"/>
              <a:t>y(x)</a:t>
            </a:r>
            <a:r>
              <a:rPr lang="en-US" dirty="0"/>
              <a:t> is the vector of labels (i.e. training observations)</a:t>
            </a:r>
          </a:p>
          <a:p>
            <a:pPr lvl="1"/>
            <a:endParaRPr lang="en-US" dirty="0"/>
          </a:p>
          <a:p>
            <a:r>
              <a:rPr lang="en-US" dirty="0"/>
              <a:t>Our goal in learning is to minimize this </a:t>
            </a:r>
            <a:r>
              <a:rPr lang="en-US" i="1" dirty="0"/>
              <a:t>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Proposed by Frank Rosenblatt in early 1960s</a:t>
            </a:r>
          </a:p>
          <a:p>
            <a:r>
              <a:rPr lang="en-US" dirty="0"/>
              <a:t>First type of `artificial neuron`</a:t>
            </a:r>
          </a:p>
          <a:p>
            <a:pPr lvl="1"/>
            <a:r>
              <a:rPr lang="en-US" dirty="0"/>
              <a:t>Takes </a:t>
            </a:r>
            <a:r>
              <a:rPr lang="en-US" i="1" dirty="0"/>
              <a:t>n</a:t>
            </a:r>
            <a:r>
              <a:rPr lang="en-US" dirty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Generates one binary output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baseline="-25000" dirty="0"/>
              <a:t>1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3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4</a:t>
            </a:r>
          </a:p>
          <a:p>
            <a:r>
              <a:rPr lang="mr-IN" i="1" baseline="-25000" dirty="0"/>
              <a:t>…</a:t>
            </a:r>
            <a:endParaRPr lang="en-US" i="1" baseline="-25000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w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Our goal in learning is to minimize the </a:t>
            </a:r>
            <a:r>
              <a:rPr lang="en-US" i="1" dirty="0"/>
              <a:t>C</a:t>
            </a:r>
            <a:r>
              <a:rPr lang="en-US" dirty="0"/>
              <a:t>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have analytical, differential forms for all components</a:t>
            </a:r>
          </a:p>
          <a:p>
            <a:pPr lvl="1"/>
            <a:r>
              <a:rPr lang="en-US" dirty="0"/>
              <a:t>Find an analytical solution!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Our goal in learning is to minimize the </a:t>
            </a:r>
            <a:r>
              <a:rPr lang="en-US" i="1" dirty="0"/>
              <a:t>C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In practice, for most sets of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this is impractical</a:t>
            </a:r>
          </a:p>
          <a:p>
            <a:pPr lvl="1"/>
            <a:r>
              <a:rPr lang="en-US" dirty="0"/>
              <a:t>Gradient descent methods are used</a:t>
            </a:r>
          </a:p>
          <a:p>
            <a:pPr lvl="2"/>
            <a:r>
              <a:rPr lang="en-US" dirty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/>
              <a:t>Select the component with the largest gradient</a:t>
            </a:r>
          </a:p>
          <a:p>
            <a:pPr lvl="3"/>
            <a:r>
              <a:rPr lang="en-US" dirty="0"/>
              <a:t>Change it by some value 𝜀</a:t>
            </a:r>
          </a:p>
          <a:p>
            <a:pPr lvl="2"/>
            <a:r>
              <a:rPr lang="en-US" dirty="0"/>
              <a:t>Rinse </a:t>
            </a:r>
            <a:r>
              <a:rPr lang="mr-IN" dirty="0"/>
              <a:t>–</a:t>
            </a:r>
            <a:r>
              <a:rPr lang="en-US" dirty="0"/>
              <a:t> repeat until converged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Partial 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goal in learning is to minimize the </a:t>
                </a:r>
                <a:r>
                  <a:rPr lang="en-US" i="1" dirty="0"/>
                  <a:t>C</a:t>
                </a:r>
                <a:r>
                  <a:rPr lang="en-US" dirty="0"/>
                  <a:t> function</a:t>
                </a:r>
              </a:p>
              <a:p>
                <a:pPr lvl="1"/>
                <a:r>
                  <a:rPr lang="en-US" dirty="0"/>
                  <a:t>Gradient descent methods are used</a:t>
                </a:r>
              </a:p>
              <a:p>
                <a:pPr lvl="2"/>
                <a:r>
                  <a:rPr lang="en-US" dirty="0"/>
                  <a:t>Step 0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0</a:t>
                </a:r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/>
              </a:p>
              <a:p>
                <a:pPr lvl="2"/>
                <a:r>
                  <a:rPr lang="en-US" dirty="0"/>
                  <a:t>Step 1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  <a:endParaRPr lang="en-US" dirty="0"/>
              </a:p>
              <a:p>
                <a:pPr lvl="2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goal in learning is to minimize the </a:t>
                </a:r>
                <a:r>
                  <a:rPr lang="en-US" i="1" dirty="0"/>
                  <a:t>C</a:t>
                </a:r>
                <a:r>
                  <a:rPr lang="en-US" dirty="0"/>
                  <a:t> function</a:t>
                </a:r>
              </a:p>
              <a:p>
                <a:pPr lvl="1"/>
                <a:r>
                  <a:rPr lang="en-US" dirty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that scales our changes to the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 vectors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2"/>
                <a:r>
                  <a:rPr lang="en-US" dirty="0"/>
                  <a:t>Too high</a:t>
                </a:r>
              </a:p>
              <a:p>
                <a:pPr lvl="3"/>
                <a:r>
                  <a:rPr lang="en-US" dirty="0"/>
                  <a:t>Overshoots</a:t>
                </a:r>
              </a:p>
              <a:p>
                <a:pPr lvl="2"/>
                <a:r>
                  <a:rPr lang="en-US" dirty="0"/>
                  <a:t>Too low</a:t>
                </a:r>
              </a:p>
              <a:p>
                <a:pPr lvl="3"/>
                <a:r>
                  <a:rPr lang="en-US" dirty="0"/>
                  <a:t>The algorithm takes longer to converge</a:t>
                </a:r>
              </a:p>
              <a:p>
                <a:pPr lvl="1"/>
                <a:r>
                  <a:rPr lang="en-US" dirty="0"/>
                  <a:t>Gradient descent is an iterative approach to making small changes to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 </a:t>
                </a:r>
                <a:r>
                  <a:rPr lang="en-US" dirty="0"/>
                  <a:t>that have the most impact on decreasing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Some language from neural networks</a:t>
                </a:r>
              </a:p>
              <a:p>
                <a:pPr lvl="1"/>
                <a:r>
                  <a:rPr lang="en-US" dirty="0"/>
                  <a:t>Cost function, </a:t>
                </a:r>
                <a:r>
                  <a:rPr lang="en-US" i="1" dirty="0"/>
                  <a:t>C</a:t>
                </a:r>
                <a:r>
                  <a:rPr lang="en-US" dirty="0"/>
                  <a:t> </a:t>
                </a:r>
                <a:r>
                  <a:rPr lang="en-US" sz="2400" dirty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2"/>
                <a:r>
                  <a:rPr lang="en-US" sz="2000" dirty="0"/>
                  <a:t>Often called the </a:t>
                </a:r>
                <a:r>
                  <a:rPr lang="en-US" sz="2000" i="1" dirty="0"/>
                  <a:t>loss</a:t>
                </a:r>
                <a:r>
                  <a:rPr lang="en-US" sz="2000" dirty="0"/>
                  <a:t> function, e.g. in </a:t>
                </a:r>
                <a:r>
                  <a:rPr lang="en-US" sz="2000" dirty="0" err="1"/>
                  <a:t>keras</a:t>
                </a:r>
                <a:r>
                  <a:rPr lang="en-US" sz="2000" dirty="0"/>
                  <a:t>, sometimes the </a:t>
                </a:r>
                <a:r>
                  <a:rPr lang="en-US" sz="2000" i="1" dirty="0"/>
                  <a:t>error</a:t>
                </a:r>
                <a:r>
                  <a:rPr lang="en-US" sz="2000" dirty="0"/>
                  <a:t> function</a:t>
                </a:r>
              </a:p>
              <a:p>
                <a:pPr lvl="1"/>
                <a:r>
                  <a:rPr lang="en-US" dirty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(may change during training)</a:t>
                </a:r>
              </a:p>
              <a:p>
                <a:pPr lvl="1"/>
                <a:r>
                  <a:rPr lang="en-US" dirty="0"/>
                  <a:t>Epoch is one round of ”bootstrapped” gradient descent</a:t>
                </a:r>
              </a:p>
              <a:p>
                <a:pPr lvl="1"/>
                <a:r>
                  <a:rPr lang="en-US" dirty="0"/>
                  <a:t>Maximum training epochs</a:t>
                </a:r>
              </a:p>
              <a:p>
                <a:pPr lvl="1"/>
                <a:r>
                  <a:rPr lang="en-US" dirty="0"/>
                  <a:t>Convergence of </a:t>
                </a:r>
                <a:r>
                  <a:rPr lang="en-US" i="1" dirty="0"/>
                  <a:t>C</a:t>
                </a:r>
                <a:r>
                  <a:rPr lang="en-US" dirty="0"/>
                  <a:t> and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 err="1"/>
                  <a:t>Hyperparameters</a:t>
                </a:r>
                <a:r>
                  <a:rPr lang="en-US" dirty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slows down at sigmoid asymptotes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partial 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is very small near 0 and 1</a:t>
            </a:r>
          </a:p>
          <a:p>
            <a:pPr lvl="2"/>
            <a:r>
              <a:rPr lang="en-US" dirty="0"/>
              <a:t>Large changes in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i="1" baseline="-25000" dirty="0"/>
              <a:t>i</a:t>
            </a:r>
            <a:r>
              <a:rPr lang="en-US" dirty="0"/>
              <a:t> have little effect on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slows down at sigmoid asymptotes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</a:t>
            </a:r>
            <a:r>
              <a:rPr lang="en-US" dirty="0" err="1"/>
              <a:t>σ</a:t>
            </a:r>
            <a:r>
              <a:rPr lang="en-US" dirty="0"/>
              <a:t> @ 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842" y="5529150"/>
            <a:ext cx="838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known as saturation or </a:t>
            </a:r>
            <a:r>
              <a:rPr lang="en-US" sz="2800"/>
              <a:t>vanishing gradient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Recently (&gt;2011) many have started using the Rectified Linear Unit (RLU or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(0, 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Positive, finite</a:t>
                </a:r>
              </a:p>
              <a:p>
                <a:pPr lvl="1"/>
                <a:r>
                  <a:rPr lang="en-US" dirty="0"/>
                  <a:t>Very fast (no </a:t>
                </a:r>
                <a:r>
                  <a:rPr lang="en-US" dirty="0" err="1"/>
                  <a:t>exp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Doesn’t saturate</a:t>
                </a:r>
              </a:p>
              <a:p>
                <a:pPr lvl="1"/>
                <a:r>
                  <a:rPr lang="en-US" dirty="0"/>
                  <a:t>Creates sparse networks</a:t>
                </a:r>
              </a:p>
              <a:p>
                <a:pPr lvl="1"/>
                <a:r>
                  <a:rPr lang="en-US" dirty="0"/>
                  <a:t>Not differentiable at 0</a:t>
                </a:r>
              </a:p>
              <a:p>
                <a:pPr lvl="1"/>
                <a:r>
                  <a:rPr lang="en-US" dirty="0"/>
                  <a:t>No symmetry &amp; unbounded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can kill neurons so that they never fire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693067"/>
            <a:ext cx="4120290" cy="299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1089" y="566658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56745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of the problems are solved by </a:t>
                </a:r>
                <a:r>
                  <a:rPr lang="en-US" dirty="0" err="1"/>
                  <a:t>softplus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b="0" i="1" smtClean="0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Smoothed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 lvl="1"/>
                <a:r>
                  <a:rPr lang="en-US" dirty="0"/>
                  <a:t>Doesn’t saturate</a:t>
                </a:r>
              </a:p>
              <a:p>
                <a:pPr lvl="1"/>
                <a:r>
                  <a:rPr lang="en-US" dirty="0"/>
                  <a:t>Differentiable everywhere</a:t>
                </a:r>
              </a:p>
              <a:p>
                <a:pPr lvl="2"/>
                <a:r>
                  <a:rPr lang="en-US" dirty="0"/>
                  <a:t>Derivative is sigmoid</a:t>
                </a:r>
              </a:p>
              <a:p>
                <a:pPr lvl="1"/>
                <a:r>
                  <a:rPr lang="en-US" dirty="0"/>
                  <a:t>Slower than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6" y="2988978"/>
            <a:ext cx="4120290" cy="299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229" y="618387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692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slows down at sigmoid asymptotes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</a:t>
            </a:r>
            <a:r>
              <a:rPr lang="en-US" dirty="0" err="1"/>
              <a:t>σ</a:t>
            </a:r>
            <a:r>
              <a:rPr lang="en-US" dirty="0"/>
              <a:t> @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3118" y="5370803"/>
            <a:ext cx="681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Another solution</a:t>
            </a:r>
            <a:r>
              <a:rPr lang="mr-IN" sz="2800" dirty="0"/>
              <a:t>…</a:t>
            </a:r>
            <a:r>
              <a:rPr lang="en-US" sz="2800" dirty="0"/>
              <a:t>. Change the cost function!</a:t>
            </a:r>
          </a:p>
        </p:txBody>
      </p:sp>
    </p:spTree>
    <p:extLst>
      <p:ext uri="{BB962C8B-B14F-4D97-AF65-F5344CB8AC3E}">
        <p14:creationId xmlns:p14="http://schemas.microsoft.com/office/powerpoint/2010/main" val="15633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 molecular example, using this molecule:</a:t>
            </a:r>
          </a:p>
          <a:p>
            <a:pPr lvl="1"/>
            <a:r>
              <a:rPr lang="en-US" dirty="0"/>
              <a:t>Should I have more coffee?</a:t>
            </a:r>
          </a:p>
          <a:p>
            <a:pPr lvl="2"/>
            <a:r>
              <a:rPr lang="en-US" dirty="0"/>
              <a:t>Output is 0 (no) or 1 (yes)</a:t>
            </a:r>
          </a:p>
          <a:p>
            <a:pPr lvl="2"/>
            <a:r>
              <a:rPr lang="en-US" dirty="0"/>
              <a:t>Inputs</a:t>
            </a:r>
          </a:p>
          <a:p>
            <a:pPr lvl="3"/>
            <a:r>
              <a:rPr lang="en-US" dirty="0"/>
              <a:t>Do I currently have a coffee in my hand?</a:t>
            </a:r>
          </a:p>
          <a:p>
            <a:pPr lvl="3"/>
            <a:r>
              <a:rPr lang="en-US" dirty="0"/>
              <a:t>Has it been two hours since my last coffee?</a:t>
            </a:r>
          </a:p>
          <a:p>
            <a:pPr lvl="3"/>
            <a:r>
              <a:rPr lang="en-US" dirty="0"/>
              <a:t>Is it too close to sleepy time?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Don’t have coffee now?    </a:t>
              </a:r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dirty="0"/>
                <a:t>Last coffee &gt; 2 </a:t>
              </a:r>
              <a:r>
                <a:rPr lang="en-US" dirty="0" err="1"/>
                <a:t>hrs</a:t>
              </a:r>
              <a:r>
                <a:rPr lang="en-US" dirty="0"/>
                <a:t>?            </a:t>
              </a:r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dirty="0"/>
                <a:t>Earlier than 6 pm?            </a:t>
              </a:r>
              <a:r>
                <a:rPr lang="en-US" i="1" dirty="0"/>
                <a:t> x</a:t>
              </a:r>
              <a:r>
                <a:rPr lang="en-US" i="1" baseline="-25000" dirty="0"/>
                <a:t>3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</a:t>
              </a:r>
              <a:r>
                <a:rPr lang="en-US" dirty="0"/>
                <a:t> = ?</a:t>
              </a:r>
            </a:p>
            <a:p>
              <a:r>
                <a:rPr lang="en-US" i="1" dirty="0"/>
                <a:t>w</a:t>
              </a:r>
              <a:r>
                <a:rPr lang="en-US" i="1" baseline="-25000" dirty="0"/>
                <a:t>2</a:t>
              </a:r>
              <a:r>
                <a:rPr lang="en-US" dirty="0"/>
                <a:t> = ?</a:t>
              </a:r>
              <a:endParaRPr lang="en-US" i="1" baseline="-25000" dirty="0"/>
            </a:p>
            <a:p>
              <a:r>
                <a:rPr lang="en-US" i="1" dirty="0"/>
                <a:t>w</a:t>
              </a:r>
              <a:r>
                <a:rPr lang="en-US" i="1" baseline="-25000" dirty="0"/>
                <a:t>3</a:t>
              </a:r>
              <a:r>
                <a:rPr lang="en-US" dirty="0"/>
                <a:t> = ?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 = ?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Let’s work the example!</a:t>
            </a: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/>
              <a:t>n </a:t>
            </a:r>
            <a:r>
              <a:rPr lang="en-US" dirty="0"/>
              <a:t>is the number of samples in the training set</a:t>
            </a:r>
          </a:p>
          <a:p>
            <a:pPr lvl="1"/>
            <a:r>
              <a:rPr lang="en-US" i="1" dirty="0"/>
              <a:t>a</a:t>
            </a:r>
            <a:r>
              <a:rPr lang="en-US" dirty="0"/>
              <a:t> is the prediction for the a given sample </a:t>
            </a:r>
            <a:r>
              <a:rPr lang="en-US" i="1" dirty="0"/>
              <a:t>x</a:t>
            </a:r>
          </a:p>
          <a:p>
            <a:pPr lvl="1"/>
            <a:r>
              <a:rPr lang="en-US" i="1" dirty="0"/>
              <a:t>y</a:t>
            </a:r>
            <a:r>
              <a:rPr lang="en-US" dirty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Note</a:t>
            </a:r>
            <a:r>
              <a:rPr lang="en-US" dirty="0"/>
              <a:t>: this function is always positive</a:t>
            </a:r>
          </a:p>
          <a:p>
            <a:pPr lvl="2"/>
            <a:r>
              <a:rPr lang="en-US" dirty="0"/>
              <a:t>Negative sum over elements of ln which are negative</a:t>
            </a:r>
          </a:p>
          <a:p>
            <a:pPr lvl="3"/>
            <a:r>
              <a:rPr lang="en-US" dirty="0"/>
              <a:t>Inputs to ln are always 0 to 1 (</a:t>
            </a:r>
            <a:r>
              <a:rPr lang="en-US" i="1" dirty="0"/>
              <a:t>a</a:t>
            </a:r>
            <a:r>
              <a:rPr lang="en-US" dirty="0"/>
              <a:t> &amp;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i="1" dirty="0"/>
              <a:t>a)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/>
              <a:t>How is this a cost function?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0</a:t>
            </a:r>
          </a:p>
          <a:p>
            <a:pPr lvl="3"/>
            <a:r>
              <a:rPr lang="en-US" dirty="0"/>
              <a:t>The first term vanishes as does the second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1</a:t>
            </a:r>
          </a:p>
          <a:p>
            <a:pPr lvl="3"/>
            <a:r>
              <a:rPr lang="en-US" dirty="0"/>
              <a:t>The first term vanishes as does the second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2623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(0 * ln(anything) = 0)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0200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(anything * ln(1) = 0)</a:t>
            </a:r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Why is this cost function better?</a:t>
            </a:r>
          </a:p>
          <a:p>
            <a:pPr lvl="1"/>
            <a:r>
              <a:rPr lang="en-US" dirty="0"/>
              <a:t>The partial derivatives of </a:t>
            </a:r>
            <a:r>
              <a:rPr lang="en-US" i="1" dirty="0"/>
              <a:t>C</a:t>
            </a:r>
            <a:r>
              <a:rPr lang="en-US" dirty="0"/>
              <a:t> with respect to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contain no reference to the sigmoid function!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dependence only on error in output and </a:t>
            </a:r>
            <a:r>
              <a:rPr lang="en-US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output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activation function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is the output for a neuron </a:t>
                </a:r>
                <a:r>
                  <a:rPr lang="en-US" i="1" dirty="0"/>
                  <a:t>j</a:t>
                </a:r>
                <a:r>
                  <a:rPr lang="en-US" dirty="0"/>
                  <a:t> in layer </a:t>
                </a:r>
                <a:r>
                  <a:rPr lang="en-US" i="1" dirty="0"/>
                  <a:t>L</a:t>
                </a:r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 is the set of neurons in layer </a:t>
                </a:r>
                <a:r>
                  <a:rPr lang="en-US" i="1" dirty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set of the weighted inputs to neuron </a:t>
                </a:r>
                <a:r>
                  <a:rPr lang="en-US" i="1" dirty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all others</a:t>
                </a:r>
              </a:p>
              <a:p>
                <a:pPr lvl="1"/>
                <a:r>
                  <a:rPr lang="en-US" dirty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be equal to?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output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activation function</a:t>
                </a:r>
              </a:p>
              <a:p>
                <a:pPr lvl="1"/>
                <a:r>
                  <a:rPr lang="en-US" dirty="0"/>
                  <a:t>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means that the </a:t>
                </a:r>
                <a:r>
                  <a:rPr lang="en-US" dirty="0" err="1"/>
                  <a:t>softmax</a:t>
                </a:r>
                <a:r>
                  <a:rPr lang="en-US" dirty="0"/>
                  <a:t> output layer produces a probability distribution!</a:t>
                </a:r>
              </a:p>
              <a:p>
                <a:pPr lvl="1"/>
                <a:r>
                  <a:rPr lang="en-US" dirty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 is very useful for the output layer of classification problems (especially multiclass)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NEAT!</a:t>
            </a:r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With NN, we still do a test-train split</a:t>
            </a:r>
          </a:p>
          <a:p>
            <a:r>
              <a:rPr lang="en-US" dirty="0"/>
              <a:t>It is useful to plot the cost function or classification accuracy</a:t>
            </a:r>
          </a:p>
          <a:p>
            <a:pPr lvl="1"/>
            <a:r>
              <a:rPr lang="en-US" dirty="0"/>
              <a:t>Over training epochs</a:t>
            </a:r>
          </a:p>
          <a:p>
            <a:pPr lvl="1"/>
            <a:r>
              <a:rPr lang="en-US" dirty="0"/>
              <a:t>For train and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</a:t>
            </a:r>
            <a:r>
              <a:rPr lang="en-US" dirty="0" err="1"/>
              <a:t>keras</a:t>
            </a:r>
            <a:r>
              <a:rPr lang="en-US" dirty="0"/>
              <a:t> on first 100k records in HCEPDB using only input and output layer.</a:t>
            </a:r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Overfitting &amp;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Neural networks can </a:t>
            </a:r>
            <a:r>
              <a:rPr lang="en-US" dirty="0" err="1"/>
              <a:t>overfit</a:t>
            </a:r>
            <a:endParaRPr lang="en-US" dirty="0"/>
          </a:p>
          <a:p>
            <a:pPr lvl="1"/>
            <a:r>
              <a:rPr lang="en-US" dirty="0"/>
              <a:t>Regularization</a:t>
            </a:r>
          </a:p>
          <a:p>
            <a:pPr lvl="2"/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1"/>
            <a:r>
              <a:rPr lang="en-US" dirty="0"/>
              <a:t>Dropout</a:t>
            </a:r>
          </a:p>
          <a:p>
            <a:pPr lvl="1"/>
            <a:r>
              <a:rPr lang="en-US" dirty="0"/>
              <a:t>Early stopping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Neural networks can </a:t>
            </a:r>
            <a:r>
              <a:rPr lang="en-US" dirty="0" err="1"/>
              <a:t>overfit</a:t>
            </a:r>
            <a:r>
              <a:rPr lang="en-US" dirty="0"/>
              <a:t> too!</a:t>
            </a:r>
          </a:p>
          <a:p>
            <a:pPr lvl="1"/>
            <a:r>
              <a:rPr lang="en-US" dirty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also shouldn’t be a surprise!</a:t>
            </a:r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we can modify it as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dominates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large small weights are preferred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we can modify it as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dominates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large small weights are preferred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each perceptron there is still only one output, but it is fed into multiple other </a:t>
            </a:r>
            <a:r>
              <a:rPr lang="en-US" dirty="0" err="1"/>
              <a:t>perceptrons</a:t>
            </a:r>
            <a:r>
              <a:rPr lang="en-US" dirty="0"/>
              <a:t> in the next layer.</a:t>
            </a:r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L2 vs L1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Both reduce model complexity by shrinking </a:t>
            </a:r>
            <a:r>
              <a:rPr lang="en-US" i="1" dirty="0"/>
              <a:t>w</a:t>
            </a:r>
            <a:endParaRPr lang="en-US" dirty="0"/>
          </a:p>
          <a:p>
            <a:pPr lvl="1"/>
            <a:r>
              <a:rPr lang="en-US" dirty="0"/>
              <a:t>L1: </a:t>
            </a:r>
            <a:r>
              <a:rPr lang="en-US" i="1" dirty="0"/>
              <a:t>w</a:t>
            </a:r>
            <a:r>
              <a:rPr lang="en-US" dirty="0"/>
              <a:t> shrink by a constant amount towards 0</a:t>
            </a:r>
          </a:p>
          <a:p>
            <a:pPr lvl="1"/>
            <a:r>
              <a:rPr lang="en-US" dirty="0"/>
              <a:t>L2: </a:t>
            </a:r>
            <a:r>
              <a:rPr lang="en-US" i="1" dirty="0"/>
              <a:t>w</a:t>
            </a:r>
            <a:r>
              <a:rPr lang="en-US" dirty="0"/>
              <a:t> shrink to 0 by an amount proportional to </a:t>
            </a:r>
            <a:r>
              <a:rPr lang="en-US" i="1" dirty="0"/>
              <a:t>w</a:t>
            </a:r>
          </a:p>
          <a:p>
            <a:pPr lvl="1"/>
            <a:r>
              <a:rPr lang="en-US" dirty="0"/>
              <a:t>Thus</a:t>
            </a:r>
          </a:p>
          <a:p>
            <a:pPr lvl="2"/>
            <a:r>
              <a:rPr lang="en-US" dirty="0"/>
              <a:t>When |</a:t>
            </a:r>
            <a:r>
              <a:rPr lang="en-US" i="1" dirty="0"/>
              <a:t>w</a:t>
            </a:r>
            <a:r>
              <a:rPr lang="en-US" dirty="0"/>
              <a:t>| is small, L1 shrinkage &gt;&gt; L2 shrinkage</a:t>
            </a:r>
          </a:p>
          <a:p>
            <a:pPr lvl="2"/>
            <a:r>
              <a:rPr lang="en-US" dirty="0"/>
              <a:t>When |w| is large, L2 shrinkage &gt;&gt; L1 shrinkage</a:t>
            </a:r>
          </a:p>
          <a:p>
            <a:pPr lvl="1"/>
            <a:r>
              <a:rPr lang="en-US" dirty="0"/>
              <a:t>Therefore</a:t>
            </a:r>
          </a:p>
          <a:p>
            <a:pPr lvl="2"/>
            <a:r>
              <a:rPr lang="en-US" dirty="0"/>
              <a:t>L1 tends to concentrate weights in a small number of connections and others are driven to 0</a:t>
            </a:r>
          </a:p>
          <a:p>
            <a:pPr lvl="2"/>
            <a:r>
              <a:rPr lang="en-US" dirty="0"/>
              <a:t>L2 tends to shrink all weights</a:t>
            </a:r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Dropout is different from other regularization methods we have already encountered</a:t>
            </a:r>
          </a:p>
          <a:p>
            <a:pPr lvl="1"/>
            <a:r>
              <a:rPr lang="en-US" dirty="0"/>
              <a:t>L1 and L2 regularization alter the cost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Dropout alters the network structure itself</a:t>
            </a:r>
          </a:p>
          <a:p>
            <a:pPr lvl="2"/>
            <a:r>
              <a:rPr lang="en-US" dirty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each epoch, ‘dropout’ some percentage of nodes from the optimization step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Neural network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Dotted nodes are dropped out and their connections are ignored during forward </a:t>
            </a:r>
            <a:r>
              <a:rPr lang="en-US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Dropout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dropout reduce overfitting?</a:t>
            </a:r>
          </a:p>
          <a:p>
            <a:pPr lvl="1"/>
            <a:r>
              <a:rPr lang="en-US" dirty="0"/>
              <a:t>For any given dropout set, we are effectively fitting a different model</a:t>
            </a:r>
          </a:p>
          <a:p>
            <a:pPr lvl="1"/>
            <a:r>
              <a:rPr lang="en-US" dirty="0"/>
              <a:t>Effectively, we are fitting an ensemble of coexisting neural network models simultaneously</a:t>
            </a:r>
          </a:p>
          <a:p>
            <a:pPr lvl="1"/>
            <a:r>
              <a:rPr lang="en-US" dirty="0"/>
              <a:t>Overfitting errors of any given node set will average out over the entire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Early Stopping </a:t>
            </a:r>
            <a:r>
              <a:rPr lang="mr-IN" sz="1200" dirty="0"/>
              <a:t>–</a:t>
            </a:r>
            <a:r>
              <a:rPr lang="en-US" sz="1200" dirty="0"/>
              <a:t> but when? Lutz </a:t>
            </a:r>
            <a:r>
              <a:rPr lang="en-US" sz="1200" dirty="0" err="1"/>
              <a:t>Prechelt</a:t>
            </a:r>
            <a:r>
              <a:rPr lang="en-US" sz="1200" dirty="0"/>
              <a:t>, 1997.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When the validation error starts to go up, stop!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Early Stopping </a:t>
            </a:r>
            <a:r>
              <a:rPr lang="mr-IN" sz="1200" dirty="0"/>
              <a:t>–</a:t>
            </a:r>
            <a:r>
              <a:rPr lang="en-US" sz="1200" dirty="0"/>
              <a:t> but when? Lutz </a:t>
            </a:r>
            <a:r>
              <a:rPr lang="en-US" sz="1200" dirty="0" err="1"/>
              <a:t>Prechelt</a:t>
            </a:r>
            <a:r>
              <a:rPr lang="en-US" sz="1200" dirty="0"/>
              <a:t>, 1997.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Rarely do curves look that good (another mythical elbow!)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Early Stopping </a:t>
            </a:r>
            <a:r>
              <a:rPr lang="mr-IN" sz="1200" dirty="0"/>
              <a:t>–</a:t>
            </a:r>
            <a:r>
              <a:rPr lang="en-US" sz="1200" dirty="0"/>
              <a:t> but when? Lutz </a:t>
            </a:r>
            <a:r>
              <a:rPr lang="en-US" sz="1200" dirty="0" err="1"/>
              <a:t>Prechelt</a:t>
            </a:r>
            <a:r>
              <a:rPr lang="en-US" sz="1200" dirty="0"/>
              <a:t>, 1997.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is this jagged?</a:t>
            </a:r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In practice there are lots of ways to do early stopping</a:t>
            </a:r>
          </a:p>
          <a:p>
            <a:pPr lvl="1"/>
            <a:r>
              <a:rPr lang="en-US" dirty="0"/>
              <a:t>Known as the s</a:t>
            </a:r>
            <a:r>
              <a:rPr lang="en-US" i="1" dirty="0"/>
              <a:t>topping criterion</a:t>
            </a:r>
          </a:p>
          <a:p>
            <a:pPr lvl="1"/>
            <a:r>
              <a:rPr lang="en-US" dirty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Let’s define a quantity known as </a:t>
            </a:r>
            <a:r>
              <a:rPr lang="en-US" i="1" dirty="0"/>
              <a:t>generalization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is the value of loss / cost / error function at epoch </a:t>
                </a:r>
                <a:r>
                  <a:rPr lang="en-US" b="0" i="1" dirty="0"/>
                  <a:t>t</a:t>
                </a:r>
                <a:r>
                  <a:rPr lang="en-US" b="0" dirty="0"/>
                  <a:t> for the trainin</a:t>
                </a:r>
                <a:r>
                  <a:rPr lang="en-US" dirty="0"/>
                  <a:t>g data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validation data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test data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is the lowest validation set loss obtained up to epoch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some features of </a:t>
            </a:r>
            <a:r>
              <a:rPr lang="en-US" i="1" dirty="0"/>
              <a:t>GL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stops after the first epoch </a:t>
                </a:r>
                <a:r>
                  <a:rPr lang="en-US" i="1" dirty="0"/>
                  <a:t>t</a:t>
                </a:r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is still training rapidly and is not yet </a:t>
            </a:r>
            <a:r>
              <a:rPr lang="en-US"/>
              <a:t>over fitting!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Early Stopping </a:t>
            </a:r>
            <a:r>
              <a:rPr lang="mr-IN" sz="1200" dirty="0"/>
              <a:t>–</a:t>
            </a:r>
            <a:r>
              <a:rPr lang="en-US" sz="1200" dirty="0"/>
              <a:t> but when? Lutz </a:t>
            </a:r>
            <a:r>
              <a:rPr lang="en-US" sz="1200" dirty="0" err="1"/>
              <a:t>Prechelt</a:t>
            </a:r>
            <a:r>
              <a:rPr lang="en-US" sz="1200" dirty="0"/>
              <a:t>, 1997.</a:t>
            </a:r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How can we avoid stopping if the system is still ‘equilibrating’?</a:t>
            </a:r>
          </a:p>
          <a:p>
            <a:pPr lvl="1"/>
            <a:r>
              <a:rPr lang="en-US" dirty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</a:t>
            </a:r>
            <a:r>
              <a:rPr lang="en-US" i="1" dirty="0"/>
              <a:t>k</a:t>
            </a:r>
            <a:r>
              <a:rPr lang="en-US" dirty="0"/>
              <a:t> is a window size where </a:t>
            </a:r>
            <a:r>
              <a:rPr lang="en-US" i="1" dirty="0"/>
              <a:t>n</a:t>
            </a:r>
            <a:r>
              <a:rPr lang="en-US" dirty="0"/>
              <a:t> is divisible by </a:t>
            </a:r>
            <a:r>
              <a:rPr lang="en-US" i="1" dirty="0"/>
              <a:t>k</a:t>
            </a:r>
            <a:endParaRPr lang="en-US" dirty="0"/>
          </a:p>
          <a:p>
            <a:pPr lvl="1"/>
            <a:r>
              <a:rPr lang="en-US" dirty="0"/>
              <a:t>How much bigger was the average training error over the minimum training error for a window of size </a:t>
            </a:r>
            <a:r>
              <a:rPr lang="en-US" i="1" dirty="0"/>
              <a:t>k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/>
              <a:t>Layer 2 makes abstract and complex decisions based on the layer 1’s results.</a:t>
            </a:r>
          </a:p>
          <a:p>
            <a:endParaRPr lang="en-US" dirty="0"/>
          </a:p>
          <a:p>
            <a:r>
              <a:rPr lang="en-US" dirty="0"/>
              <a:t>Can layer 2 access the raw inputs?</a:t>
            </a:r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can we avoid stopping if the system is still ‘equilibrating’?</a:t>
                </a:r>
              </a:p>
              <a:p>
                <a:pPr lvl="1"/>
                <a:r>
                  <a:rPr lang="en-US" dirty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is</a:t>
                </a:r>
              </a:p>
              <a:p>
                <a:pPr lvl="2"/>
                <a:r>
                  <a:rPr lang="en-US" dirty="0"/>
                  <a:t>Occurring rapidly?</a:t>
                </a:r>
              </a:p>
              <a:p>
                <a:pPr lvl="2"/>
                <a:r>
                  <a:rPr lang="en-US" dirty="0"/>
                  <a:t>Moving slowly (plateaued)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Take two minutes and discuss this at your table</a:t>
            </a:r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How do you choose </a:t>
                </a:r>
                <a:r>
                  <a:rPr lang="en-US" i="1" dirty="0"/>
                  <a:t>k</a:t>
                </a:r>
                <a:r>
                  <a:rPr lang="en-US" dirty="0"/>
                  <a:t>?  5 or 50 or 500?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wait, there’s more!</a:t>
                </a:r>
              </a:p>
              <a:p>
                <a:pPr lvl="1"/>
                <a:r>
                  <a:rPr lang="en-US" dirty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One of the simplest is</a:t>
                </a:r>
              </a:p>
              <a:p>
                <a:pPr lvl="1"/>
                <a:r>
                  <a:rPr lang="en-US" dirty="0"/>
                  <a:t>Fit using a large number of epochs (</a:t>
                </a:r>
                <a:r>
                  <a:rPr lang="en-US" i="1" dirty="0"/>
                  <a:t>t)</a:t>
                </a:r>
                <a:endParaRPr lang="en-US" dirty="0"/>
              </a:p>
              <a:p>
                <a:pPr lvl="1"/>
                <a:r>
                  <a:rPr lang="en-US" dirty="0"/>
                  <a:t>Plot the validation and training loss / error / cost</a:t>
                </a:r>
              </a:p>
              <a:p>
                <a:pPr lvl="1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/>
              </a:p>
              <a:p>
                <a:pPr lvl="1"/>
                <a:r>
                  <a:rPr lang="en-US" dirty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Gotta</a:t>
            </a:r>
            <a:r>
              <a:rPr lang="en-US" sz="2400" dirty="0"/>
              <a:t> love simple!</a:t>
            </a:r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overfitting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 final thoughts</a:t>
            </a:r>
          </a:p>
          <a:p>
            <a:pPr lvl="1"/>
            <a:r>
              <a:rPr lang="en-US" dirty="0"/>
              <a:t>It reduces ‘complex co-adaptations’ of neurons and forces them to rely on more robust features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Results in a less ‘complex’ network</a:t>
            </a:r>
          </a:p>
          <a:p>
            <a:r>
              <a:rPr lang="en-US" dirty="0"/>
              <a:t>The general idea is to simplify the model by</a:t>
            </a:r>
          </a:p>
          <a:p>
            <a:pPr lvl="1"/>
            <a:r>
              <a:rPr lang="en-US" dirty="0"/>
              <a:t>Driving weights to 0</a:t>
            </a:r>
          </a:p>
          <a:p>
            <a:pPr lvl="1"/>
            <a:r>
              <a:rPr lang="en-US" dirty="0"/>
              <a:t>Reducing over complex co-adaptations</a:t>
            </a:r>
          </a:p>
          <a:p>
            <a:pPr lvl="1"/>
            <a:r>
              <a:rPr lang="en-US" dirty="0"/>
              <a:t>Using ’smeared ensembles’</a:t>
            </a:r>
          </a:p>
          <a:p>
            <a:pPr lvl="1"/>
            <a:r>
              <a:rPr lang="en-US" dirty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err="1"/>
              <a:t>Krizhevsky</a:t>
            </a:r>
            <a:r>
              <a:rPr lang="en-US" sz="1050" dirty="0"/>
              <a:t>, </a:t>
            </a:r>
            <a:r>
              <a:rPr lang="en-US" sz="1050" dirty="0" err="1"/>
              <a:t>Sutskever</a:t>
            </a:r>
            <a:r>
              <a:rPr lang="en-US" sz="1050" dirty="0"/>
              <a:t>, Hinton (2012)  NIPS</a:t>
            </a:r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time!  WEEEE!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/>
              <a:t>Grab the Python notebook from the syllabus</a:t>
            </a:r>
          </a:p>
          <a:p>
            <a:pPr lvl="1"/>
            <a:r>
              <a:rPr lang="en-US" dirty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`</a:t>
            </a:r>
            <a:r>
              <a:rPr lang="en-US" dirty="0" err="1"/>
              <a:t>jupyter</a:t>
            </a:r>
            <a:r>
              <a:rPr lang="en-US" dirty="0"/>
              <a:t> notebook` in your virtual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The dot product of two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context of a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3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4</a:t>
              </a:r>
            </a:p>
            <a:p>
              <a:r>
                <a:rPr lang="mr-IN" i="1" baseline="-25000" dirty="0"/>
                <a:t>…</a:t>
              </a:r>
              <a:endParaRPr lang="en-US" i="1" baseline="-25000" dirty="0"/>
            </a:p>
            <a:p>
              <a:r>
                <a:rPr lang="en-US" i="1" dirty="0" err="1"/>
                <a:t>x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/>
                  <a:t>w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Modifying the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Let’s rewrite the perception equation in terms of </a:t>
            </a:r>
            <a:r>
              <a:rPr lang="en-US" i="1" dirty="0"/>
              <a:t>bias</a:t>
            </a:r>
          </a:p>
          <a:p>
            <a:endParaRPr lang="en-US" i="1" dirty="0"/>
          </a:p>
          <a:p>
            <a:pPr lvl="1"/>
            <a:r>
              <a:rPr lang="en-US" dirty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3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4</a:t>
              </a:r>
            </a:p>
            <a:p>
              <a:r>
                <a:rPr lang="mr-IN" i="1" baseline="-25000" dirty="0"/>
                <a:t>…</a:t>
              </a:r>
              <a:endParaRPr lang="en-US" i="1" baseline="-25000" dirty="0"/>
            </a:p>
            <a:p>
              <a:r>
                <a:rPr lang="en-US" i="1" dirty="0" err="1"/>
                <a:t>x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4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/>
                  <a:t>w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means equal by definition)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In literature, input are treated as a layer itself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The middle layers are ‘hidden’</a:t>
            </a:r>
          </a:p>
          <a:p>
            <a:pPr lvl="1"/>
            <a:r>
              <a:rPr lang="en-US" dirty="0"/>
              <a:t>The output is a layer and may contain multiple nodes</a:t>
            </a:r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21461</TotalTime>
  <Words>2815</Words>
  <Application>Microsoft Office PowerPoint</Application>
  <PresentationFormat>On-screen Show (4:3)</PresentationFormat>
  <Paragraphs>610</Paragraphs>
  <Slides>55</Slides>
  <Notes>55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Office Theme</vt:lpstr>
      <vt:lpstr>Neural Networks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Limitations of sigmoids</vt:lpstr>
      <vt:lpstr>Limitations of sigmoids</vt:lpstr>
      <vt:lpstr>Activation alternatives</vt:lpstr>
      <vt:lpstr>Activation alternatives</vt:lpstr>
      <vt:lpstr>Limitations of sigmoids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Chad Curtis</cp:lastModifiedBy>
  <cp:revision>781</cp:revision>
  <cp:lastPrinted>2018-01-04T18:38:40Z</cp:lastPrinted>
  <dcterms:created xsi:type="dcterms:W3CDTF">2015-01-21T04:58:27Z</dcterms:created>
  <dcterms:modified xsi:type="dcterms:W3CDTF">2019-03-07T21:27:26Z</dcterms:modified>
</cp:coreProperties>
</file>